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93" r:id="rId2"/>
    <p:sldId id="292" r:id="rId3"/>
    <p:sldId id="278" r:id="rId4"/>
    <p:sldId id="272" r:id="rId5"/>
    <p:sldId id="298" r:id="rId6"/>
    <p:sldId id="302" r:id="rId7"/>
  </p:sldIdLst>
  <p:sldSz cx="9144000" cy="6858000" type="screen4x3"/>
  <p:notesSz cx="6950075" cy="92360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rness, Joshua" initials="U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00"/>
    <a:srgbClr val="CC6600"/>
    <a:srgbClr val="996633"/>
    <a:srgbClr val="F4F4F4"/>
    <a:srgbClr val="808000"/>
    <a:srgbClr val="FFFFD2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5 Year Comparison</a:t>
            </a:r>
            <a:r>
              <a:rPr lang="en-US" baseline="0" dirty="0" smtClean="0"/>
              <a:t> of Net Position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838088"/>
        <c:axId val="342835736"/>
      </c:lineChart>
      <c:catAx>
        <c:axId val="342838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2835736"/>
        <c:crosses val="autoZero"/>
        <c:auto val="1"/>
        <c:lblAlgn val="ctr"/>
        <c:lblOffset val="100"/>
        <c:noMultiLvlLbl val="0"/>
      </c:catAx>
      <c:valAx>
        <c:axId val="34283573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342838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7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Title goes here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7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E6B096EF-C4C9-44AE-8CF2-43B198AE0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50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7136"/>
            <a:ext cx="5096722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7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7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3C53D2CF-A878-4F43-B618-61A46F500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77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3F168-0F5A-467F-9125-FA7182F4CEA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9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3816B-C3F0-4635-B788-148D04B0B160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181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89E86-968A-492B-9572-6189A6044E9F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594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CD0D-06D1-438A-90E9-07CD0DAFD41B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951F-74C2-4DC0-BCAC-E39968A9FBF7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2684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2684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F04DE-E7B0-409F-A289-4D65E36C662E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2672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4267200" cy="4343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1B49-7D09-4694-A171-C59A375BF382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8112-87ED-4EC0-84F7-AF11834B172E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67A4-0A90-4746-8807-31D2DE65AA16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13890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13890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07A5-1D8B-4085-848E-01B8EEE59F4D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F4C9-EEB4-4D03-8EA8-9DC4BF4C798F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81CC-27D1-4852-96DF-D32C5D73AF60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z="900" b="0"/>
            </a:lvl1pPr>
          </a:lstStyle>
          <a:p>
            <a:pPr>
              <a:defRPr/>
            </a:pPr>
            <a:r>
              <a:rPr lang="en-US" dirty="0"/>
              <a:t>www.wipfli.com    </a:t>
            </a:r>
            <a:fld id="{1D607010-8536-4575-A890-F0057D97C3A0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7DEE2-A82C-4314-8D53-E77389790F57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BB9A-C207-4F2E-B9AB-7902DA4AB1F1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Helvetica" charset="0"/>
              <a:ea typeface="+mn-ea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3200"/>
            <a:ext cx="457200" cy="2286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000" b="1">
                <a:latin typeface="Arial" charset="0"/>
              </a:defRPr>
            </a:lvl1pPr>
          </a:lstStyle>
          <a:p>
            <a:pPr>
              <a:defRPr/>
            </a:pPr>
            <a:fld id="{248FEDB4-F0AC-4514-B0EF-13A8D43CF552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  <p:pic>
        <p:nvPicPr>
          <p:cNvPr id="2054" name="Picture 26" descr="wipfli_logo_PMS w_cpa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488" y="6316663"/>
            <a:ext cx="14827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8" descr="Fiercely focused graphic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6096000"/>
            <a:ext cx="1139825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11"/>
          <p:cNvGrpSpPr>
            <a:grpSpLocks/>
          </p:cNvGrpSpPr>
          <p:nvPr/>
        </p:nvGrpSpPr>
        <p:grpSpPr bwMode="auto">
          <a:xfrm>
            <a:off x="6934200" y="6019800"/>
            <a:ext cx="2209800" cy="423863"/>
            <a:chOff x="0" y="3124200"/>
            <a:chExt cx="9144000" cy="1752600"/>
          </a:xfrm>
        </p:grpSpPr>
        <p:pic>
          <p:nvPicPr>
            <p:cNvPr id="2058" name="Picture 12" descr="group meetingsmallest.jpg"/>
            <p:cNvPicPr>
              <a:picLocks noChangeAspect="1"/>
            </p:cNvPicPr>
            <p:nvPr/>
          </p:nvPicPr>
          <p:blipFill>
            <a:blip r:embed="rId16"/>
            <a:srcRect b="25806"/>
            <a:stretch>
              <a:fillRect/>
            </a:stretch>
          </p:blipFill>
          <p:spPr bwMode="auto">
            <a:xfrm>
              <a:off x="0" y="3124200"/>
              <a:ext cx="2999619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3" descr="non profit teamsmallest.jpg"/>
            <p:cNvPicPr>
              <a:picLocks noChangeAspect="1"/>
            </p:cNvPicPr>
            <p:nvPr/>
          </p:nvPicPr>
          <p:blipFill>
            <a:blip r:embed="rId17"/>
            <a:srcRect b="11539"/>
            <a:stretch>
              <a:fillRect/>
            </a:stretch>
          </p:blipFill>
          <p:spPr bwMode="auto">
            <a:xfrm>
              <a:off x="3116752" y="3124200"/>
              <a:ext cx="2979248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4" descr="teachersmall.jpg"/>
            <p:cNvPicPr>
              <a:picLocks noChangeAspect="1"/>
            </p:cNvPicPr>
            <p:nvPr/>
          </p:nvPicPr>
          <p:blipFill>
            <a:blip r:embed="rId18"/>
            <a:srcRect t="16528" r="3305" b="7439"/>
            <a:stretch>
              <a:fillRect/>
            </a:stretch>
          </p:blipFill>
          <p:spPr bwMode="auto">
            <a:xfrm>
              <a:off x="6172200" y="3124200"/>
              <a:ext cx="29718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/>
          <p:cNvSpPr/>
          <p:nvPr/>
        </p:nvSpPr>
        <p:spPr>
          <a:xfrm>
            <a:off x="8126413" y="6597650"/>
            <a:ext cx="636587" cy="184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600" b="1" dirty="0">
                <a:latin typeface="Arial" charset="0"/>
              </a:rPr>
              <a:t>© Wipfli LLP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50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rgbClr val="F8AF00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6263" indent="-1190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Times" pitchFamily="18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2pPr>
      <a:lvl3pPr marL="973138" indent="-168275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430338" indent="-168275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1828800" indent="-1698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5pPr>
      <a:lvl6pPr marL="2286000" indent="-1698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743200" indent="-1698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200400" indent="-1698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57600" indent="-1698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www.wipfli.com</a:t>
            </a:r>
            <a:r>
              <a:rPr lang="en-US" sz="1000" b="1" dirty="0"/>
              <a:t>    </a:t>
            </a:r>
            <a:fld id="{1D28AFD9-3BBB-4F26-A8D0-7F665C3DB8D2}" type="slidenum">
              <a:rPr lang="en-US" sz="1000" b="1"/>
              <a:pPr>
                <a:defRPr/>
              </a:pPr>
              <a:t>1</a:t>
            </a:fld>
            <a:endParaRPr lang="en-US" sz="2800" b="1" dirty="0"/>
          </a:p>
        </p:txBody>
      </p:sp>
      <p:sp>
        <p:nvSpPr>
          <p:cNvPr id="15363" name="Rectangle 1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4" name="Rectangle 20"/>
          <p:cNvSpPr>
            <a:spLocks noChangeArrowheads="1"/>
          </p:cNvSpPr>
          <p:nvPr/>
        </p:nvSpPr>
        <p:spPr bwMode="auto">
          <a:xfrm>
            <a:off x="0" y="3048000"/>
            <a:ext cx="9144000" cy="190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914400"/>
          </a:xfrm>
        </p:spPr>
        <p:txBody>
          <a:bodyPr>
            <a:normAutofit/>
          </a:bodyPr>
          <a:lstStyle/>
          <a:p>
            <a:pPr algn="ctr" eaLnBrk="1" hangingPunct="1"/>
            <a:endParaRPr lang="en-US" dirty="0" smtClean="0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85800" y="47244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dirty="0">
                <a:solidFill>
                  <a:schemeClr val="hlink"/>
                </a:solidFill>
                <a:latin typeface="Arial" charset="0"/>
              </a:rPr>
              <a:t>Date or subtitle</a:t>
            </a:r>
          </a:p>
        </p:txBody>
      </p:sp>
      <p:sp>
        <p:nvSpPr>
          <p:cNvPr id="15367" name="Rectangle 27"/>
          <p:cNvSpPr>
            <a:spLocks noChangeArrowheads="1"/>
          </p:cNvSpPr>
          <p:nvPr/>
        </p:nvSpPr>
        <p:spPr bwMode="auto">
          <a:xfrm>
            <a:off x="0" y="4953000"/>
            <a:ext cx="9144000" cy="8763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315200" y="4953000"/>
            <a:ext cx="1828800" cy="876300"/>
            <a:chOff x="4608" y="3120"/>
            <a:chExt cx="1152" cy="552"/>
          </a:xfrm>
        </p:grpSpPr>
        <p:sp>
          <p:nvSpPr>
            <p:cNvPr id="15375" name="Rectangle 29"/>
            <p:cNvSpPr>
              <a:spLocks noChangeArrowheads="1"/>
            </p:cNvSpPr>
            <p:nvPr/>
          </p:nvSpPr>
          <p:spPr bwMode="auto">
            <a:xfrm>
              <a:off x="4608" y="3120"/>
              <a:ext cx="1152" cy="55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5376" name="Picture 30" descr="wipfliwhite 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4" y="3216"/>
              <a:ext cx="96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9" name="Text Box 31"/>
          <p:cNvSpPr txBox="1">
            <a:spLocks noChangeArrowheads="1"/>
          </p:cNvSpPr>
          <p:nvPr/>
        </p:nvSpPr>
        <p:spPr bwMode="auto">
          <a:xfrm>
            <a:off x="228600" y="5029200"/>
            <a:ext cx="6400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Financial Statements and </a:t>
            </a:r>
            <a:br>
              <a:rPr lang="en-US" dirty="0">
                <a:solidFill>
                  <a:schemeClr val="hlink"/>
                </a:solidFill>
                <a:latin typeface="Arial" charset="0"/>
              </a:rPr>
            </a:b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Supplementary Information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For the Year Ended J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une 30,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2017 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0" y="3124200"/>
            <a:ext cx="9144000" cy="1747838"/>
            <a:chOff x="2496" y="3456"/>
            <a:chExt cx="3264" cy="624"/>
          </a:xfrm>
        </p:grpSpPr>
        <p:pic>
          <p:nvPicPr>
            <p:cNvPr id="15372" name="Picture 40" descr="HC business woman"/>
            <p:cNvPicPr>
              <a:picLocks noChangeAspect="1" noChangeArrowheads="1"/>
            </p:cNvPicPr>
            <p:nvPr/>
          </p:nvPicPr>
          <p:blipFill>
            <a:blip r:embed="rId4"/>
            <a:srcRect t="17789" b="42822"/>
            <a:stretch>
              <a:fillRect/>
            </a:stretch>
          </p:blipFill>
          <p:spPr bwMode="auto">
            <a:xfrm>
              <a:off x="4704" y="345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Picture 41" descr="healthcare hands"/>
            <p:cNvPicPr>
              <a:picLocks noChangeAspect="1" noChangeArrowheads="1"/>
            </p:cNvPicPr>
            <p:nvPr/>
          </p:nvPicPr>
          <p:blipFill>
            <a:blip r:embed="rId5"/>
            <a:srcRect l="34624" t="29953" r="3113" b="14859"/>
            <a:stretch>
              <a:fillRect/>
            </a:stretch>
          </p:blipFill>
          <p:spPr bwMode="auto">
            <a:xfrm>
              <a:off x="3600" y="345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4" name="Picture 42" descr="xray"/>
            <p:cNvPicPr>
              <a:picLocks noChangeAspect="1" noChangeArrowheads="1"/>
            </p:cNvPicPr>
            <p:nvPr/>
          </p:nvPicPr>
          <p:blipFill>
            <a:blip r:embed="rId6"/>
            <a:srcRect l="8148" r="2963" b="18750"/>
            <a:stretch>
              <a:fillRect/>
            </a:stretch>
          </p:blipFill>
          <p:spPr bwMode="auto">
            <a:xfrm>
              <a:off x="2496" y="345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1" name="Text Box 43"/>
          <p:cNvSpPr txBox="1">
            <a:spLocks noChangeArrowheads="1"/>
          </p:cNvSpPr>
          <p:nvPr/>
        </p:nvSpPr>
        <p:spPr bwMode="auto">
          <a:xfrm>
            <a:off x="685800" y="19050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Presentation to the Board of Directors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February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7, 2018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7" name="Picture 17" descr="non profit teamsmallest.jpg"/>
          <p:cNvPicPr>
            <a:picLocks noChangeAspect="1"/>
          </p:cNvPicPr>
          <p:nvPr/>
        </p:nvPicPr>
        <p:blipFill>
          <a:blip r:embed="rId7"/>
          <a:srcRect b="11539"/>
          <a:stretch>
            <a:fillRect/>
          </a:stretch>
        </p:blipFill>
        <p:spPr bwMode="auto">
          <a:xfrm>
            <a:off x="3116752" y="3124200"/>
            <a:ext cx="297924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 descr="group meetingsmallest.jpg"/>
          <p:cNvPicPr>
            <a:picLocks noChangeAspect="1"/>
          </p:cNvPicPr>
          <p:nvPr/>
        </p:nvPicPr>
        <p:blipFill>
          <a:blip r:embed="rId8"/>
          <a:srcRect b="25806"/>
          <a:stretch>
            <a:fillRect/>
          </a:stretch>
        </p:blipFill>
        <p:spPr bwMode="auto">
          <a:xfrm>
            <a:off x="0" y="3124200"/>
            <a:ext cx="299961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978"/>
            <a:ext cx="8839200" cy="14282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Overview of Audit Results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C00"/>
              </a:buClr>
              <a:buSzTx/>
              <a:buFont typeface="Wingdings 2" pitchFamily="18" charset="2"/>
              <a:buChar char=""/>
            </a:pPr>
            <a:r>
              <a:rPr lang="en-US" b="1" dirty="0" smtClean="0"/>
              <a:t>Summary </a:t>
            </a:r>
            <a:r>
              <a:rPr lang="en-US" b="1" dirty="0" smtClean="0"/>
              <a:t>of Audit Report</a:t>
            </a:r>
            <a:r>
              <a:rPr lang="en-US" dirty="0" smtClean="0"/>
              <a:t> - Issued an unmodified opinion on the financial statements of CESA #9 (the “Agency”). Noted Management’s Discussion and Analysis is not presented.</a:t>
            </a:r>
          </a:p>
          <a:p>
            <a:pPr>
              <a:buClr>
                <a:srgbClr val="FFCC00"/>
              </a:buClr>
              <a:buSzTx/>
              <a:buNone/>
            </a:pPr>
            <a:r>
              <a:rPr lang="en-US" dirty="0" smtClean="0"/>
              <a:t>    </a:t>
            </a:r>
          </a:p>
          <a:p>
            <a:pPr>
              <a:lnSpc>
                <a:spcPct val="100000"/>
              </a:lnSpc>
              <a:buClr>
                <a:srgbClr val="FFCC00"/>
              </a:buClr>
              <a:buSzTx/>
              <a:buFont typeface="Wingdings 2" pitchFamily="18" charset="2"/>
              <a:buChar char=""/>
            </a:pPr>
            <a:r>
              <a:rPr lang="en-US" b="1" dirty="0" smtClean="0"/>
              <a:t>Internal Accounting Control</a:t>
            </a:r>
            <a:r>
              <a:rPr lang="en-US" dirty="0" smtClean="0"/>
              <a:t> – Internal controls were reviewed to the extent necessary to plan our audit procedures in order to render an opinion on the financial statements.</a:t>
            </a:r>
          </a:p>
          <a:p>
            <a:pPr>
              <a:lnSpc>
                <a:spcPct val="100000"/>
              </a:lnSpc>
              <a:buClr>
                <a:srgbClr val="FFCC00"/>
              </a:buClr>
              <a:buSzTx/>
              <a:buNone/>
            </a:pPr>
            <a:endParaRPr lang="en-US" dirty="0" smtClean="0"/>
          </a:p>
          <a:p>
            <a:pPr>
              <a:lnSpc>
                <a:spcPct val="105000"/>
              </a:lnSpc>
              <a:buClr>
                <a:srgbClr val="FFCC00"/>
              </a:buClr>
              <a:buSzTx/>
              <a:buFont typeface="Wingdings 2" pitchFamily="18" charset="2"/>
              <a:buChar char=""/>
            </a:pPr>
            <a:r>
              <a:rPr lang="en-US" b="1" dirty="0" smtClean="0">
                <a:sym typeface="Wingdings" pitchFamily="2" charset="2"/>
              </a:rPr>
              <a:t>Independence </a:t>
            </a:r>
            <a:r>
              <a:rPr lang="en-US" dirty="0" smtClean="0"/>
              <a:t>–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/>
              <a:t>There are no relationships between Wipfli LLP and the Agency that, in our professional judgment, would reasonably be thought to impair our independence.</a:t>
            </a:r>
          </a:p>
          <a:p>
            <a:pPr>
              <a:lnSpc>
                <a:spcPct val="105000"/>
              </a:lnSpc>
              <a:buClr>
                <a:srgbClr val="FFCC00"/>
              </a:buClr>
              <a:buSzTx/>
              <a:buFont typeface="Wingdings 2" pitchFamily="18" charset="2"/>
              <a:buChar char=""/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4C16E4-62C4-41FA-94DF-0F9CBA5F199B}" type="slidenum">
              <a:rPr lang="en-US" smtClean="0"/>
              <a:pPr/>
              <a:t>2</a:t>
            </a:fld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A2CD7E-E98C-4951-A24F-38C37D30F6FF}" type="slidenum">
              <a:rPr lang="en-US" smtClean="0"/>
              <a:pPr/>
              <a:t>3</a:t>
            </a:fld>
            <a:endParaRPr lang="en-US" sz="28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Overview of </a:t>
            </a:r>
            <a:r>
              <a:rPr lang="en-US" dirty="0" smtClean="0">
                <a:solidFill>
                  <a:srgbClr val="FFC000"/>
                </a:solidFill>
              </a:rPr>
              <a:t>Other Audit </a:t>
            </a:r>
            <a:r>
              <a:rPr lang="en-US" dirty="0" smtClean="0">
                <a:solidFill>
                  <a:srgbClr val="FFC000"/>
                </a:solidFill>
              </a:rPr>
              <a:t>Results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95800"/>
          </a:xfrm>
        </p:spPr>
        <p:txBody>
          <a:bodyPr>
            <a:normAutofit/>
          </a:bodyPr>
          <a:lstStyle/>
          <a:p>
            <a:pPr>
              <a:buClr>
                <a:srgbClr val="FFCC00"/>
              </a:buClr>
              <a:buSzTx/>
              <a:buFont typeface="Arial" panose="020B0604020202020204" pitchFamily="34" charset="0"/>
              <a:buChar char="●"/>
            </a:pPr>
            <a:r>
              <a:rPr lang="en-US" b="1" dirty="0"/>
              <a:t>Compliance audit </a:t>
            </a:r>
            <a:r>
              <a:rPr lang="en-US" b="1" dirty="0" smtClean="0"/>
              <a:t>was not required </a:t>
            </a:r>
            <a:r>
              <a:rPr lang="en-US" b="1" dirty="0" smtClean="0"/>
              <a:t>for year ended June 30, </a:t>
            </a:r>
            <a:r>
              <a:rPr lang="en-US" b="1" dirty="0" smtClean="0"/>
              <a:t>2017 </a:t>
            </a:r>
            <a:r>
              <a:rPr lang="en-US" b="1" dirty="0" smtClean="0"/>
              <a:t>due to Federal expenditures </a:t>
            </a:r>
            <a:r>
              <a:rPr lang="en-US" b="1" dirty="0" smtClean="0"/>
              <a:t>less than the </a:t>
            </a:r>
            <a:r>
              <a:rPr lang="en-US" b="1" dirty="0" smtClean="0"/>
              <a:t>$750,000 </a:t>
            </a:r>
            <a:r>
              <a:rPr lang="en-US" b="1" dirty="0" smtClean="0"/>
              <a:t>threshold $735,221.  </a:t>
            </a:r>
          </a:p>
          <a:p>
            <a:pPr marL="0" indent="0">
              <a:buClr>
                <a:srgbClr val="FFCC00"/>
              </a:buClr>
              <a:buSzTx/>
              <a:buNone/>
            </a:pPr>
            <a:endParaRPr lang="en-US" sz="2000" dirty="0">
              <a:cs typeface="ＭＳ Ｐゴシック" charset="-128"/>
            </a:endParaRPr>
          </a:p>
          <a:p>
            <a:pPr>
              <a:buClr>
                <a:srgbClr val="FFCC00"/>
              </a:buClr>
              <a:buSzTx/>
              <a:buFont typeface="Arial" panose="020B0604020202020204" pitchFamily="34" charset="0"/>
              <a:buChar char="●"/>
            </a:pPr>
            <a:r>
              <a:rPr lang="en-US" b="1" dirty="0" smtClean="0"/>
              <a:t>Report on Internal Controls over Financial Reporting </a:t>
            </a:r>
          </a:p>
          <a:p>
            <a:pPr marL="739775" lvl="2" indent="-342900">
              <a:lnSpc>
                <a:spcPct val="10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n-US" sz="2000" dirty="0" smtClean="0">
                <a:cs typeface="ＭＳ Ｐゴシック" charset="-128"/>
              </a:rPr>
              <a:t>Financial Statement Preparation</a:t>
            </a:r>
          </a:p>
          <a:p>
            <a:pPr marL="739775" lvl="2" indent="-342900">
              <a:lnSpc>
                <a:spcPct val="10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n-US" sz="2000" dirty="0" smtClean="0">
                <a:cs typeface="ＭＳ Ｐゴシック" charset="-128"/>
              </a:rPr>
              <a:t>Segregation of Duties</a:t>
            </a:r>
            <a:r>
              <a:rPr lang="en-US" dirty="0" smtClean="0"/>
              <a:t>  </a:t>
            </a:r>
          </a:p>
          <a:p>
            <a:pPr marL="739775" lvl="2" indent="-342900">
              <a:lnSpc>
                <a:spcPct val="10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lnSpc>
                <a:spcPct val="100000"/>
              </a:lnSpc>
              <a:buClr>
                <a:srgbClr val="FFCC00"/>
              </a:buClr>
              <a:buSzTx/>
              <a:buFont typeface="Arial" panose="020B0604020202020204" pitchFamily="34" charset="0"/>
              <a:buChar char="●"/>
            </a:pPr>
            <a:r>
              <a:rPr lang="en-US" b="1" dirty="0" smtClean="0"/>
              <a:t>State does required  limited procedures </a:t>
            </a:r>
            <a:r>
              <a:rPr lang="en-US" b="1" dirty="0" smtClean="0"/>
              <a:t>for certain grant</a:t>
            </a:r>
            <a:r>
              <a:rPr lang="en-US" b="1" dirty="0" smtClean="0"/>
              <a:t> programs</a:t>
            </a:r>
            <a:endParaRPr lang="en-US" dirty="0" smtClean="0"/>
          </a:p>
          <a:p>
            <a:pPr lvl="1">
              <a:lnSpc>
                <a:spcPct val="100000"/>
              </a:lnSpc>
              <a:buClr>
                <a:srgbClr val="FFCC00"/>
              </a:buClr>
              <a:buSzTx/>
              <a:buFont typeface="Wingdings" pitchFamily="2" charset="2"/>
              <a:buChar char="Ø"/>
            </a:pPr>
            <a:r>
              <a:rPr lang="en-US" dirty="0" smtClean="0"/>
              <a:t>No </a:t>
            </a:r>
            <a:r>
              <a:rPr lang="en-US" dirty="0"/>
              <a:t>findings in the current year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C93C98-FB74-43B9-BDC5-6EFF9767DCCE}" type="slidenum">
              <a:rPr lang="en-US" smtClean="0"/>
              <a:pPr/>
              <a:t>4</a:t>
            </a:fld>
            <a:endParaRPr lang="en-US" sz="28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Required Communications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>
              <a:spcBef>
                <a:spcPts val="600"/>
              </a:spcBef>
            </a:pPr>
            <a:r>
              <a:rPr lang="en-US" dirty="0"/>
              <a:t>Significant accounting </a:t>
            </a:r>
            <a:r>
              <a:rPr lang="en-US" dirty="0" smtClean="0"/>
              <a:t>policies</a:t>
            </a:r>
            <a:endParaRPr lang="en-US" dirty="0"/>
          </a:p>
          <a:p>
            <a:pPr lvl="1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No new accounting principles</a:t>
            </a:r>
            <a:endParaRPr lang="en-U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Sensitive </a:t>
            </a:r>
            <a:r>
              <a:rPr lang="en-US" dirty="0" smtClean="0"/>
              <a:t>estimates and required supplementary schedules</a:t>
            </a:r>
            <a:endParaRPr lang="en-US" dirty="0"/>
          </a:p>
          <a:p>
            <a:pPr lvl="1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 Share of Wisconsin Retirement System pension liability</a:t>
            </a:r>
          </a:p>
          <a:p>
            <a:pPr lvl="1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Other post employment net asset</a:t>
            </a:r>
          </a:p>
          <a:p>
            <a:pPr lvl="2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Need to obtain a new actuarial study biennially or sooner if significant plan changes</a:t>
            </a:r>
          </a:p>
          <a:p>
            <a:pPr lvl="2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Management responsible for reviewing actuarial </a:t>
            </a:r>
            <a:r>
              <a:rPr lang="en-US" dirty="0" smtClean="0"/>
              <a:t>assumptions</a:t>
            </a:r>
          </a:p>
          <a:p>
            <a:pPr marL="804863" lvl="2" indent="0">
              <a:spcBef>
                <a:spcPts val="600"/>
              </a:spcBef>
              <a:buClr>
                <a:srgbClr val="FFC000"/>
              </a:buClr>
              <a:buNone/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●"/>
              <a:defRPr/>
            </a:pPr>
            <a:r>
              <a:rPr lang="en-US" dirty="0"/>
              <a:t>Journal entries</a:t>
            </a:r>
          </a:p>
          <a:p>
            <a:pPr marL="633413" lvl="1" indent="-285750">
              <a:buClr>
                <a:srgbClr val="FFC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/>
              <a:t>Professional standards require us to accumulate all known and likely misstatements identified during the audit, other than those that are trivial, and communicate them to the appropriate level of management.</a:t>
            </a:r>
          </a:p>
          <a:p>
            <a:pPr marL="1139825" lvl="2" indent="-285750">
              <a:buClr>
                <a:srgbClr val="F8AF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We proposed no adjustments that were significant, either individually or in the aggregate, to the financial statements taken as a whole.</a:t>
            </a:r>
          </a:p>
          <a:p>
            <a:pPr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lvl="1" indent="0">
              <a:spcBef>
                <a:spcPts val="600"/>
              </a:spcBef>
              <a:buClr>
                <a:srgbClr val="FFC000"/>
              </a:buClr>
              <a:buNone/>
            </a:pPr>
            <a:r>
              <a:rPr lang="en-US" dirty="0"/>
              <a:t>	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Financial </a:t>
            </a:r>
            <a:r>
              <a:rPr lang="en-US" dirty="0" smtClean="0">
                <a:solidFill>
                  <a:srgbClr val="FFC000"/>
                </a:solidFill>
              </a:rPr>
              <a:t>Highlights – Statement of Net Position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98112-87ED-4EC0-84F7-AF11834B172E}" type="slidenum">
              <a:rPr lang="en-US" smtClean="0"/>
              <a:pPr>
                <a:defRPr/>
              </a:pPr>
              <a:t>5</a:t>
            </a:fld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54100" y="1859280"/>
          <a:ext cx="7035800" cy="3672840"/>
        </p:xfrm>
        <a:graphic>
          <a:graphicData uri="http://schemas.openxmlformats.org/drawingml/2006/table">
            <a:tbl>
              <a:tblPr/>
              <a:tblGrid>
                <a:gridCol w="3835400"/>
                <a:gridCol w="825500"/>
                <a:gridCol w="825500"/>
                <a:gridCol w="787400"/>
                <a:gridCol w="762000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Dollar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and investments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1,239,866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874,643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365,223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from other governments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779,567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1,333,812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(554,245)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assets - Net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805,238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814,059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(8,821)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Accounts payable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(191,463)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(199,878)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Accrued and other liabilities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(91,294)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(89,314)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(1,980)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to other governments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(371,740)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(890,298)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518,558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-58.25%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payable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(63,102)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63,102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lease payable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(66,141)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66,141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Compensated absences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(414,964)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(363,745)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(51,219)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effect of WRS pension balances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335,468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495,431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(159,963)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effect of OPEB balances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124,377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83,316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41,061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position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2,215,055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1,928,783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286,272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790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Financial Highlights </a:t>
            </a:r>
            <a:r>
              <a:rPr lang="en-US" dirty="0" smtClean="0">
                <a:solidFill>
                  <a:srgbClr val="FFC000"/>
                </a:solidFill>
              </a:rPr>
              <a:t>– Statement of Revenues and Expenses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98112-87ED-4EC0-84F7-AF11834B172E}" type="slidenum">
              <a:rPr lang="en-US" smtClean="0"/>
              <a:pPr>
                <a:defRPr/>
              </a:pPr>
              <a:t>6</a:t>
            </a:fld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546370"/>
              </p:ext>
            </p:extLst>
          </p:nvPr>
        </p:nvGraphicFramePr>
        <p:xfrm>
          <a:off x="228600" y="1447800"/>
          <a:ext cx="8686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93850" y="1767840"/>
          <a:ext cx="5956300" cy="38557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749300"/>
                <a:gridCol w="889000"/>
                <a:gridCol w="660400"/>
                <a:gridCol w="609600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Dollar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 School: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Charges for services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$ 1,837,695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1,675,764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$ 161,931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Expenses, excluding interfund charges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(1,271,727)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(1,461,683)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189,956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virtual school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565,968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214,081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351,887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Operations: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Other charges for services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3,027,939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2,913,350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114,589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Operating grants and contributions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2,663,129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3,548,224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(885,095)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Expenses, excluding interfund charges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(5,992,655)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(6,554,104)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561,449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other operations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(301,587)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(92,530)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(209,057)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income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264,381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121,551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142,830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nonoperating income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21,711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5,711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in net position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286,092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137,551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$ 148,541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778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NGP PowerPoint Presentation Template">
  <a:themeElements>
    <a:clrScheme name="Blank Presentation 5">
      <a:dk1>
        <a:srgbClr val="666666"/>
      </a:dk1>
      <a:lt1>
        <a:srgbClr val="FFFFFF"/>
      </a:lt1>
      <a:dk2>
        <a:srgbClr val="FFFFD2"/>
      </a:dk2>
      <a:lt2>
        <a:srgbClr val="000000"/>
      </a:lt2>
      <a:accent1>
        <a:srgbClr val="666633"/>
      </a:accent1>
      <a:accent2>
        <a:srgbClr val="4C4C4C"/>
      </a:accent2>
      <a:accent3>
        <a:srgbClr val="FFFFFF"/>
      </a:accent3>
      <a:accent4>
        <a:srgbClr val="565656"/>
      </a:accent4>
      <a:accent5>
        <a:srgbClr val="B8B8AD"/>
      </a:accent5>
      <a:accent6>
        <a:srgbClr val="444444"/>
      </a:accent6>
      <a:hlink>
        <a:srgbClr val="F8AF00"/>
      </a:hlink>
      <a:folHlink>
        <a:srgbClr val="808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004080"/>
        </a:accent1>
        <a:accent2>
          <a:srgbClr val="0080FF"/>
        </a:accent2>
        <a:accent3>
          <a:srgbClr val="AAAAB8"/>
        </a:accent3>
        <a:accent4>
          <a:srgbClr val="DADADA"/>
        </a:accent4>
        <a:accent5>
          <a:srgbClr val="AAAFC0"/>
        </a:accent5>
        <a:accent6>
          <a:srgbClr val="0073E7"/>
        </a:accent6>
        <a:hlink>
          <a:srgbClr val="4C4C4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66666"/>
        </a:dk1>
        <a:lt1>
          <a:srgbClr val="FFFFFF"/>
        </a:lt1>
        <a:dk2>
          <a:srgbClr val="004080"/>
        </a:dk2>
        <a:lt2>
          <a:srgbClr val="000000"/>
        </a:lt2>
        <a:accent1>
          <a:srgbClr val="004080"/>
        </a:accent1>
        <a:accent2>
          <a:srgbClr val="0080FF"/>
        </a:accent2>
        <a:accent3>
          <a:srgbClr val="FFFFFF"/>
        </a:accent3>
        <a:accent4>
          <a:srgbClr val="565656"/>
        </a:accent4>
        <a:accent5>
          <a:srgbClr val="AAAFC0"/>
        </a:accent5>
        <a:accent6>
          <a:srgbClr val="0073E7"/>
        </a:accent6>
        <a:hlink>
          <a:srgbClr val="4C4C4C"/>
        </a:hlink>
        <a:folHlink>
          <a:srgbClr val="00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666666"/>
        </a:dk1>
        <a:lt1>
          <a:srgbClr val="FFFFFF"/>
        </a:lt1>
        <a:dk2>
          <a:srgbClr val="FFFFD2"/>
        </a:dk2>
        <a:lt2>
          <a:srgbClr val="000000"/>
        </a:lt2>
        <a:accent1>
          <a:srgbClr val="666633"/>
        </a:accent1>
        <a:accent2>
          <a:srgbClr val="4C4C4C"/>
        </a:accent2>
        <a:accent3>
          <a:srgbClr val="FFFFFF"/>
        </a:accent3>
        <a:accent4>
          <a:srgbClr val="565656"/>
        </a:accent4>
        <a:accent5>
          <a:srgbClr val="B8B8AD"/>
        </a:accent5>
        <a:accent6>
          <a:srgbClr val="444444"/>
        </a:accent6>
        <a:hlink>
          <a:srgbClr val="F8AF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NGP PowerPoint Presentation Template</Template>
  <TotalTime>2100</TotalTime>
  <Words>601</Words>
  <Application>Microsoft Office PowerPoint</Application>
  <PresentationFormat>On-screen Show (4:3)</PresentationFormat>
  <Paragraphs>184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Helvetica</vt:lpstr>
      <vt:lpstr>Times</vt:lpstr>
      <vt:lpstr>Times New Roman</vt:lpstr>
      <vt:lpstr>Wingdings</vt:lpstr>
      <vt:lpstr>Wingdings 2</vt:lpstr>
      <vt:lpstr>NGP PowerPoint Presentation Template</vt:lpstr>
      <vt:lpstr>PowerPoint Presentation</vt:lpstr>
      <vt:lpstr>Overview of Audit Results</vt:lpstr>
      <vt:lpstr>Overview of Other Audit Results</vt:lpstr>
      <vt:lpstr>Required Communications</vt:lpstr>
      <vt:lpstr>Financial Highlights – Statement of Net Position</vt:lpstr>
      <vt:lpstr>Financial Highlights – Statement of Revenues and Expenses</vt:lpstr>
    </vt:vector>
  </TitlesOfParts>
  <Company>Wipfli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Beard, Randall</dc:creator>
  <cp:lastModifiedBy>Beard, Randall</cp:lastModifiedBy>
  <cp:revision>107</cp:revision>
  <cp:lastPrinted>2017-02-01T14:47:04Z</cp:lastPrinted>
  <dcterms:created xsi:type="dcterms:W3CDTF">2010-12-07T20:07:45Z</dcterms:created>
  <dcterms:modified xsi:type="dcterms:W3CDTF">2018-02-07T18:54:58Z</dcterms:modified>
</cp:coreProperties>
</file>